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38" r:id="rId2"/>
    <p:sldId id="340" r:id="rId3"/>
    <p:sldId id="339" r:id="rId4"/>
    <p:sldId id="342" r:id="rId5"/>
    <p:sldId id="349" r:id="rId6"/>
    <p:sldId id="364" r:id="rId7"/>
    <p:sldId id="355" r:id="rId8"/>
    <p:sldId id="360" r:id="rId9"/>
    <p:sldId id="302" r:id="rId10"/>
    <p:sldId id="303" r:id="rId11"/>
    <p:sldId id="271" r:id="rId12"/>
    <p:sldId id="275" r:id="rId13"/>
    <p:sldId id="270" r:id="rId14"/>
    <p:sldId id="304" r:id="rId15"/>
    <p:sldId id="261" r:id="rId16"/>
    <p:sldId id="262" r:id="rId17"/>
    <p:sldId id="300" r:id="rId18"/>
    <p:sldId id="356" r:id="rId19"/>
    <p:sldId id="365" r:id="rId20"/>
    <p:sldId id="366" r:id="rId21"/>
    <p:sldId id="367" r:id="rId22"/>
    <p:sldId id="368" r:id="rId23"/>
    <p:sldId id="328" r:id="rId24"/>
    <p:sldId id="325" r:id="rId25"/>
    <p:sldId id="357" r:id="rId26"/>
    <p:sldId id="358" r:id="rId27"/>
    <p:sldId id="359" r:id="rId28"/>
    <p:sldId id="344" r:id="rId29"/>
    <p:sldId id="326" r:id="rId30"/>
    <p:sldId id="327" r:id="rId31"/>
    <p:sldId id="329" r:id="rId32"/>
    <p:sldId id="330" r:id="rId33"/>
    <p:sldId id="331" r:id="rId34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F439A-9095-478B-BD85-944B504273C2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84DFC-DE79-4AC4-AE21-D72A93FD5F3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149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Wiedza ucieleśniona i błąd Kartezjusza. </a:t>
            </a:r>
            <a:r>
              <a:rPr lang="pl-PL" dirty="0" err="1" smtClean="0"/>
              <a:t>Antypodanie</a:t>
            </a:r>
            <a:r>
              <a:rPr lang="pl-PL" dirty="0" smtClean="0"/>
              <a:t>. Ciało to </a:t>
            </a:r>
            <a:r>
              <a:rPr lang="pl-PL" dirty="0" err="1" smtClean="0"/>
              <a:t>naturkultura</a:t>
            </a:r>
            <a:r>
              <a:rPr lang="pl-PL" baseline="0" dirty="0" smtClean="0"/>
              <a:t> </a:t>
            </a:r>
            <a:r>
              <a:rPr lang="pl-PL" baseline="0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774EF-346D-4314-8656-EC206CB84BB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1583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Podstępy inteligencji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774EF-346D-4314-8656-EC206CB84BB8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9830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1946E-C0BE-40E8-B979-CDAB35158161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0864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Ścieżka poznania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1946E-C0BE-40E8-B979-CDAB35158161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108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A tymczasem tyle potrafimy zrobić rękoma…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ECAB7-FAF5-49A1-A7D9-85017C0C2F8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528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Dzielenie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84DFC-DE79-4AC4-AE21-D72A93FD5F30}" type="slidenum">
              <a:rPr lang="pl-PL" smtClean="0"/>
              <a:pPr/>
              <a:t>11</a:t>
            </a:fld>
            <a:endParaRPr lang="pl-P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Lokalność produktów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41A55-BC24-40CB-BC22-73F53D8B063D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4914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Ting</a:t>
            </a:r>
            <a:r>
              <a:rPr lang="pl-PL" dirty="0" smtClean="0"/>
              <a:t> </a:t>
            </a:r>
            <a:r>
              <a:rPr lang="pl-PL" dirty="0" err="1" smtClean="0"/>
              <a:t>tinga</a:t>
            </a:r>
            <a:r>
              <a:rPr lang="pl-PL" dirty="0" smtClean="0"/>
              <a:t> </a:t>
            </a:r>
            <a:r>
              <a:rPr lang="pl-PL" dirty="0" err="1" smtClean="0"/>
              <a:t>accessories</a:t>
            </a:r>
            <a:r>
              <a:rPr lang="pl-PL" dirty="0" smtClean="0"/>
              <a:t> for </a:t>
            </a:r>
            <a:r>
              <a:rPr lang="pl-PL" dirty="0" err="1" smtClean="0"/>
              <a:t>babies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41A55-BC24-40CB-BC22-73F53D8B063D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383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Robić nie dotykając…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84DFC-DE79-4AC4-AE21-D72A93FD5F30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3260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Zobaczę, co wyjdzie? Zobaczę jak wyjdzie?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84DFC-DE79-4AC4-AE21-D72A93FD5F30}" type="slidenum">
              <a:rPr lang="pl-PL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295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28F07-5DF7-4BF0-873A-9BE3B0A7E804}" type="datetimeFigureOut">
              <a:rPr lang="pl-PL" smtClean="0"/>
              <a:pPr/>
              <a:t>2019-01-31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CC500-2AB5-4DF2-9434-BE876791BA46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jpe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548679"/>
            <a:ext cx="3459502" cy="4791411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539552" y="580526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Richard </a:t>
            </a:r>
            <a:r>
              <a:rPr lang="pl-PL" sz="2400" dirty="0" err="1" smtClean="0"/>
              <a:t>Rorty</a:t>
            </a:r>
            <a:r>
              <a:rPr lang="pl-PL" sz="2400" dirty="0" smtClean="0"/>
              <a:t> (1931-2007)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4499992" y="548679"/>
            <a:ext cx="439248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Gdyby </a:t>
            </a:r>
            <a:r>
              <a:rPr lang="pl-PL" sz="2800" dirty="0"/>
              <a:t>łatwiej było zrozumieć ciało, nikt nie wpadłby na to, że ma </a:t>
            </a:r>
            <a:r>
              <a:rPr lang="pl-PL" sz="2800" dirty="0" smtClean="0"/>
              <a:t>umysł.</a:t>
            </a:r>
          </a:p>
          <a:p>
            <a:endParaRPr lang="pl-PL" dirty="0" smtClean="0"/>
          </a:p>
          <a:p>
            <a:r>
              <a:rPr lang="pl-PL" i="1" dirty="0" smtClean="0"/>
              <a:t>Filozofia a zwierciadło natury</a:t>
            </a:r>
            <a:r>
              <a:rPr lang="pl-PL" dirty="0" smtClean="0"/>
              <a:t>, przeł. Michał </a:t>
            </a:r>
            <a:r>
              <a:rPr lang="pl-PL" dirty="0" err="1" smtClean="0"/>
              <a:t>Szczubiałka</a:t>
            </a:r>
            <a:r>
              <a:rPr lang="pl-PL" dirty="0" smtClean="0"/>
              <a:t>, Warszawa: Spacja/</a:t>
            </a:r>
            <a:r>
              <a:rPr lang="pl-PL" dirty="0" err="1" smtClean="0"/>
              <a:t>Aletheia</a:t>
            </a:r>
            <a:r>
              <a:rPr lang="pl-PL" dirty="0" smtClean="0"/>
              <a:t> 1994</a:t>
            </a:r>
            <a:r>
              <a:rPr lang="pl-PL" dirty="0"/>
              <a:t>: </a:t>
            </a:r>
            <a:r>
              <a:rPr lang="pl-PL" dirty="0" smtClean="0"/>
              <a:t>213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133501"/>
            <a:ext cx="2196244" cy="33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6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65" y="0"/>
            <a:ext cx="7913836" cy="6902624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0" y="5349354"/>
            <a:ext cx="1281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 smtClean="0"/>
              <a:t>Shimabuku</a:t>
            </a:r>
            <a:r>
              <a:rPr lang="pl-PL" dirty="0" smtClean="0"/>
              <a:t>, </a:t>
            </a:r>
          </a:p>
          <a:p>
            <a:endParaRPr lang="pl-PL" dirty="0" smtClean="0"/>
          </a:p>
          <a:p>
            <a:r>
              <a:rPr lang="pl-PL" dirty="0" smtClean="0"/>
              <a:t>Biennale w Wenecji </a:t>
            </a:r>
          </a:p>
          <a:p>
            <a:r>
              <a:rPr lang="pl-PL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96085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cutting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0808" y="252091"/>
            <a:ext cx="3774272" cy="2016224"/>
          </a:xfrm>
          <a:prstGeom prst="rect">
            <a:avLst/>
          </a:prstGeom>
        </p:spPr>
      </p:pic>
      <p:pic>
        <p:nvPicPr>
          <p:cNvPr id="4" name="Obraz 3" descr="cutting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20" y="2431158"/>
            <a:ext cx="2466975" cy="1847850"/>
          </a:xfrm>
          <a:prstGeom prst="rect">
            <a:avLst/>
          </a:prstGeom>
        </p:spPr>
      </p:pic>
      <p:pic>
        <p:nvPicPr>
          <p:cNvPr id="6" name="Obraz 5" descr="cutting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8" y="241046"/>
            <a:ext cx="1999110" cy="1999110"/>
          </a:xfrm>
          <a:prstGeom prst="rect">
            <a:avLst/>
          </a:prstGeom>
        </p:spPr>
      </p:pic>
      <p:pic>
        <p:nvPicPr>
          <p:cNvPr id="7" name="Obraz 6" descr="cutting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4509120"/>
            <a:ext cx="2520280" cy="1839900"/>
          </a:xfrm>
          <a:prstGeom prst="rect">
            <a:avLst/>
          </a:prstGeom>
        </p:spPr>
      </p:pic>
      <p:pic>
        <p:nvPicPr>
          <p:cNvPr id="8" name="Obraz 7" descr="cutting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1800" y="2636912"/>
            <a:ext cx="2488801" cy="1656184"/>
          </a:xfrm>
          <a:prstGeom prst="rect">
            <a:avLst/>
          </a:prstGeom>
        </p:spPr>
      </p:pic>
      <p:pic>
        <p:nvPicPr>
          <p:cNvPr id="9" name="Obraz 8" descr="cutting scissor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2160" y="260648"/>
            <a:ext cx="2971031" cy="2225405"/>
          </a:xfrm>
          <a:prstGeom prst="rect">
            <a:avLst/>
          </a:prstGeom>
        </p:spPr>
      </p:pic>
      <p:pic>
        <p:nvPicPr>
          <p:cNvPr id="10" name="Obraz 9" descr="konpka nozyc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6096" y="2636912"/>
            <a:ext cx="3554351" cy="3816424"/>
          </a:xfrm>
          <a:prstGeom prst="rect">
            <a:avLst/>
          </a:prstGeom>
        </p:spPr>
      </p:pic>
      <p:pic>
        <p:nvPicPr>
          <p:cNvPr id="11" name="Obraz 10" descr="skinning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71800" y="4677953"/>
            <a:ext cx="2511166" cy="1671067"/>
          </a:xfrm>
          <a:prstGeom prst="rect">
            <a:avLst/>
          </a:prstGeom>
        </p:spPr>
      </p:pic>
      <p:sp>
        <p:nvSpPr>
          <p:cNvPr id="12" name="pole tekstowe 11"/>
          <p:cNvSpPr txBox="1"/>
          <p:nvPr/>
        </p:nvSpPr>
        <p:spPr>
          <a:xfrm>
            <a:off x="2771800" y="22768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Dzielenie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fix a scr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16632"/>
            <a:ext cx="4328350" cy="2880320"/>
          </a:xfrm>
          <a:prstGeom prst="rect">
            <a:avLst/>
          </a:prstGeom>
        </p:spPr>
      </p:pic>
      <p:pic>
        <p:nvPicPr>
          <p:cNvPr id="3" name="Obraz 2" descr="fix scr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653136"/>
            <a:ext cx="1795264" cy="1795264"/>
          </a:xfrm>
          <a:prstGeom prst="rect">
            <a:avLst/>
          </a:prstGeom>
        </p:spPr>
      </p:pic>
      <p:pic>
        <p:nvPicPr>
          <p:cNvPr id="4" name="Obraz 3" descr="need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1844824"/>
            <a:ext cx="2619375" cy="1743075"/>
          </a:xfrm>
          <a:prstGeom prst="rect">
            <a:avLst/>
          </a:prstGeom>
        </p:spPr>
      </p:pic>
      <p:pic>
        <p:nvPicPr>
          <p:cNvPr id="5" name="Obraz 4" descr="sewi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0265" y="3645024"/>
            <a:ext cx="5015145" cy="2880320"/>
          </a:xfrm>
          <a:prstGeom prst="rect">
            <a:avLst/>
          </a:prstGeom>
        </p:spPr>
      </p:pic>
      <p:pic>
        <p:nvPicPr>
          <p:cNvPr id="6" name="Obraz 5" descr="sewingcap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2240" y="188640"/>
            <a:ext cx="2143125" cy="2143125"/>
          </a:xfrm>
          <a:prstGeom prst="rect">
            <a:avLst/>
          </a:prstGeom>
        </p:spPr>
      </p:pic>
      <p:pic>
        <p:nvPicPr>
          <p:cNvPr id="7" name="Obraz 6" descr="dokręcani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7664" y="3068960"/>
            <a:ext cx="2304256" cy="1536171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4932040" y="1886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Łączenie 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chał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332656"/>
            <a:ext cx="3899868" cy="2232248"/>
          </a:xfrm>
          <a:prstGeom prst="rect">
            <a:avLst/>
          </a:prstGeom>
        </p:spPr>
      </p:pic>
      <p:pic>
        <p:nvPicPr>
          <p:cNvPr id="3" name="Obraz 2" descr="plait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1960" y="332656"/>
            <a:ext cx="4800064" cy="2232248"/>
          </a:xfrm>
          <a:prstGeom prst="rect">
            <a:avLst/>
          </a:prstGeom>
        </p:spPr>
      </p:pic>
      <p:pic>
        <p:nvPicPr>
          <p:cNvPr id="4" name="Obraz 3" descr="weavin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2969" y="2708920"/>
            <a:ext cx="2304256" cy="1725969"/>
          </a:xfrm>
          <a:prstGeom prst="rect">
            <a:avLst/>
          </a:prstGeom>
        </p:spPr>
      </p:pic>
      <p:pic>
        <p:nvPicPr>
          <p:cNvPr id="5" name="Obraz 4" descr="nets vietna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3808" y="4733412"/>
            <a:ext cx="2698168" cy="1772804"/>
          </a:xfrm>
          <a:prstGeom prst="rect">
            <a:avLst/>
          </a:prstGeom>
        </p:spPr>
      </p:pic>
      <p:pic>
        <p:nvPicPr>
          <p:cNvPr id="6" name="Obraz 5" descr="netmakin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2708920"/>
            <a:ext cx="2592288" cy="3776936"/>
          </a:xfrm>
          <a:prstGeom prst="rect">
            <a:avLst/>
          </a:prstGeom>
        </p:spPr>
      </p:pic>
      <p:pic>
        <p:nvPicPr>
          <p:cNvPr id="7" name="Obraz 6" descr="pins for net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43808" y="2711241"/>
            <a:ext cx="2707500" cy="1728192"/>
          </a:xfrm>
          <a:prstGeom prst="rect">
            <a:avLst/>
          </a:prstGeom>
        </p:spPr>
      </p:pic>
      <p:pic>
        <p:nvPicPr>
          <p:cNvPr id="9" name="Obraz 8" descr="lacemaking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5680" y="4733412"/>
            <a:ext cx="3096344" cy="1778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151812"/>
            <a:ext cx="5998585" cy="1632173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2418664" cy="181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8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h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76672"/>
            <a:ext cx="3816424" cy="2858634"/>
          </a:xfrm>
          <a:prstGeom prst="rect">
            <a:avLst/>
          </a:prstGeom>
        </p:spPr>
      </p:pic>
      <p:pic>
        <p:nvPicPr>
          <p:cNvPr id="3" name="Obraz 2" descr="how-to-eat-with-your-hands-like-a-south-india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984" y="188640"/>
            <a:ext cx="4608512" cy="3456384"/>
          </a:xfrm>
          <a:prstGeom prst="rect">
            <a:avLst/>
          </a:prstGeom>
        </p:spPr>
      </p:pic>
      <p:pic>
        <p:nvPicPr>
          <p:cNvPr id="4" name="Obraz 3" descr="Kurutob_eating_with_hand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3176972"/>
            <a:ext cx="4392488" cy="3294366"/>
          </a:xfrm>
          <a:prstGeom prst="rect">
            <a:avLst/>
          </a:prstGeom>
        </p:spPr>
      </p:pic>
      <p:pic>
        <p:nvPicPr>
          <p:cNvPr id="5" name="Obraz 4" descr="cat eating with a paw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7454" y="4221088"/>
            <a:ext cx="3564986" cy="2372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Fig-14-Correct-Position-for-Holding-Knife-and-For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3547060" cy="2520280"/>
          </a:xfrm>
          <a:prstGeom prst="rect">
            <a:avLst/>
          </a:prstGeom>
        </p:spPr>
      </p:pic>
      <p:pic>
        <p:nvPicPr>
          <p:cNvPr id="3" name="Obraz 2" descr="ting tinga accessories for bab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3212976"/>
            <a:ext cx="2762250" cy="3333750"/>
          </a:xfrm>
          <a:prstGeom prst="rect">
            <a:avLst/>
          </a:prstGeom>
        </p:spPr>
      </p:pic>
      <p:pic>
        <p:nvPicPr>
          <p:cNvPr id="4" name="Obraz 3" descr="knife fork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5703" y="188639"/>
            <a:ext cx="4786777" cy="3197567"/>
          </a:xfrm>
          <a:prstGeom prst="rect">
            <a:avLst/>
          </a:prstGeom>
        </p:spPr>
      </p:pic>
      <p:pic>
        <p:nvPicPr>
          <p:cNvPr id="5" name="Obraz 4" descr="victorian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3386207"/>
            <a:ext cx="3648193" cy="298728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4067944" y="3554524"/>
            <a:ext cx="180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Dystans</a:t>
            </a:r>
          </a:p>
          <a:p>
            <a:endParaRPr lang="pl-PL" dirty="0"/>
          </a:p>
          <a:p>
            <a:r>
              <a:rPr lang="pl-PL" dirty="0" smtClean="0"/>
              <a:t>Nie dotykać</a:t>
            </a:r>
          </a:p>
          <a:p>
            <a:endParaRPr lang="pl-PL" dirty="0"/>
          </a:p>
          <a:p>
            <a:r>
              <a:rPr lang="pl-PL" dirty="0" smtClean="0"/>
              <a:t>Ślady na rękach = brud</a:t>
            </a:r>
          </a:p>
          <a:p>
            <a:endParaRPr lang="pl-PL" dirty="0"/>
          </a:p>
          <a:p>
            <a:r>
              <a:rPr lang="pl-PL" dirty="0" smtClean="0"/>
              <a:t>Represjonowanie dotyku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143000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"/>
            <a:ext cx="4092268" cy="2291670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03" y="2292896"/>
            <a:ext cx="6096000" cy="4572000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4572000" y="69269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Zmysł dotyku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474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9" y="0"/>
            <a:ext cx="6885542" cy="6858000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79512" y="15078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 smtClean="0"/>
              <a:t>Junko</a:t>
            </a:r>
            <a:endParaRPr lang="pl-PL" dirty="0" smtClean="0"/>
          </a:p>
          <a:p>
            <a:r>
              <a:rPr lang="pl-PL" dirty="0"/>
              <a:t>M</a:t>
            </a:r>
            <a:r>
              <a:rPr lang="pl-PL" dirty="0" smtClean="0"/>
              <a:t>ori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29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" y="0"/>
            <a:ext cx="4829577" cy="6858000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61" y="116632"/>
            <a:ext cx="3995807" cy="288032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61" y="4509120"/>
            <a:ext cx="3968442" cy="2232248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5148064" y="350100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 </a:t>
            </a:r>
            <a:r>
              <a:rPr lang="pl-PL" dirty="0"/>
              <a:t>l</a:t>
            </a:r>
            <a:r>
              <a:rPr lang="pl-PL" dirty="0" smtClean="0"/>
              <a:t>ustrem czy bez lustra?</a:t>
            </a:r>
          </a:p>
        </p:txBody>
      </p:sp>
    </p:spTree>
    <p:extLst>
      <p:ext uri="{BB962C8B-B14F-4D97-AF65-F5344CB8AC3E}">
        <p14:creationId xmlns:p14="http://schemas.microsoft.com/office/powerpoint/2010/main" val="274404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730250"/>
            <a:ext cx="8128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4716016" y="40466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Rysunek jako sposób myślenia czy rysunek jako wizualizacja myśli?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8" y="4873855"/>
            <a:ext cx="3323447" cy="1872208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2564904"/>
            <a:ext cx="5565333" cy="41740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69903"/>
            <a:ext cx="4248472" cy="238976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79512" y="364502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 smtClean="0"/>
              <a:t>Junko</a:t>
            </a:r>
            <a:r>
              <a:rPr lang="pl-PL" dirty="0" smtClean="0"/>
              <a:t> Mori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75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00610" cy="358847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10" y="2706715"/>
            <a:ext cx="4556218" cy="4185073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5364088" y="40466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Linie gestu</a:t>
            </a:r>
          </a:p>
          <a:p>
            <a:r>
              <a:rPr lang="pl-PL" dirty="0" smtClean="0"/>
              <a:t>Linie opisu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765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1" cy="68580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5364090" cy="6858000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635896" y="5288340"/>
            <a:ext cx="1654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smtClean="0"/>
              <a:t>Wiedza: </a:t>
            </a:r>
          </a:p>
          <a:p>
            <a:r>
              <a:rPr lang="pl-PL" sz="3200" dirty="0" smtClean="0"/>
              <a:t>tekst </a:t>
            </a:r>
          </a:p>
          <a:p>
            <a:r>
              <a:rPr lang="pl-PL" sz="3200" dirty="0"/>
              <a:t>i</a:t>
            </a:r>
            <a:r>
              <a:rPr lang="pl-PL" sz="3200" dirty="0" smtClean="0"/>
              <a:t> ciało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4680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1727"/>
            <a:ext cx="4554940" cy="68580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6979" y="1728486"/>
            <a:ext cx="5862303" cy="439672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5724128" y="33265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Ciało, które wie i potrafi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64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-1"/>
            <a:ext cx="4644007" cy="348300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4644007" cy="348300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56992"/>
            <a:ext cx="4668010" cy="350100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45" y="3342935"/>
            <a:ext cx="4686753" cy="35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68011" cy="3501008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89" y="0"/>
            <a:ext cx="4668011" cy="3501008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56992"/>
            <a:ext cx="4668011" cy="3501008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89" y="3356992"/>
            <a:ext cx="4668010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9" y="3292931"/>
            <a:ext cx="4801187" cy="360088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74" y="0"/>
            <a:ext cx="5869426" cy="3301552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7" y="0"/>
            <a:ext cx="4420808" cy="3315606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68" y="3292931"/>
            <a:ext cx="5367632" cy="35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4547272" cy="5719990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51520" y="5908630"/>
            <a:ext cx="446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Michael Polanyi (1891-1976)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4465098" y="404664"/>
            <a:ext cx="370730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Wiemy więcej, niż potrafimy powiedzieć.</a:t>
            </a:r>
          </a:p>
          <a:p>
            <a:endParaRPr lang="pl-PL" sz="2800" dirty="0"/>
          </a:p>
          <a:p>
            <a:r>
              <a:rPr lang="pl-PL" sz="2000" i="1" dirty="0" smtClean="0"/>
              <a:t>The </a:t>
            </a:r>
            <a:r>
              <a:rPr lang="pl-PL" sz="2000" i="1" dirty="0" err="1" smtClean="0"/>
              <a:t>Tacit</a:t>
            </a:r>
            <a:r>
              <a:rPr lang="pl-PL" sz="2000" i="1" dirty="0" smtClean="0"/>
              <a:t> </a:t>
            </a:r>
            <a:r>
              <a:rPr lang="pl-PL" sz="2000" i="1" dirty="0" err="1" smtClean="0"/>
              <a:t>Dimension</a:t>
            </a:r>
            <a:r>
              <a:rPr lang="pl-PL" sz="2000" dirty="0" smtClean="0"/>
              <a:t>, 1967</a:t>
            </a:r>
          </a:p>
          <a:p>
            <a:endParaRPr lang="pl-PL" sz="2000" i="1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276872"/>
            <a:ext cx="3456384" cy="3456384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4465098" y="5939407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Wiedza milcząca (</a:t>
            </a:r>
            <a:r>
              <a:rPr lang="pl-PL" sz="2000" dirty="0" err="1" smtClean="0"/>
              <a:t>tacit</a:t>
            </a:r>
            <a:r>
              <a:rPr lang="pl-PL" sz="2000" dirty="0" smtClean="0"/>
              <a:t> </a:t>
            </a:r>
            <a:r>
              <a:rPr lang="pl-PL" sz="2000" dirty="0" err="1" smtClean="0"/>
              <a:t>knowledge</a:t>
            </a:r>
            <a:r>
              <a:rPr lang="pl-PL" sz="2000" dirty="0" smtClean="0"/>
              <a:t>)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381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233748" y="4653136"/>
            <a:ext cx="3816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Zwycięstwo osiąga się przez dostosowanie do przeciwnika: </a:t>
            </a:r>
            <a:r>
              <a:rPr lang="pl-PL" dirty="0" err="1" smtClean="0"/>
              <a:t>mētis</a:t>
            </a:r>
            <a:r>
              <a:rPr lang="pl-PL" dirty="0" smtClean="0"/>
              <a:t> jest wieloraka, wielobarwna, zmienna </a:t>
            </a:r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Cisi i niewidzialni – rybacy sami muszą stać się pułapką.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456802" y="116632"/>
            <a:ext cx="3579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 królestwie </a:t>
            </a:r>
            <a:r>
              <a:rPr lang="pl-PL" dirty="0" err="1" smtClean="0"/>
              <a:t>mētis</a:t>
            </a:r>
            <a:r>
              <a:rPr lang="pl-PL" dirty="0" smtClean="0"/>
              <a:t> władają spryt i podstęp. 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65" y="831454"/>
            <a:ext cx="3351983" cy="552844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4" y="837620"/>
            <a:ext cx="4791500" cy="359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78883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Skąd wiem, jakie jest moje ciało?</a:t>
            </a:r>
          </a:p>
          <a:p>
            <a:r>
              <a:rPr lang="pl-PL" dirty="0" smtClean="0"/>
              <a:t>Co ma wspólnego z lustrem błąd Kartezjusza?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91" y="48068"/>
            <a:ext cx="1945037" cy="2664296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4624"/>
            <a:ext cx="1728192" cy="1437542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90" y="2757747"/>
            <a:ext cx="3730605" cy="405068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2857500" cy="34671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71" y="1556792"/>
            <a:ext cx="1607325" cy="2112684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47" y="2757746"/>
            <a:ext cx="2179366" cy="2456147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12" y="4671724"/>
            <a:ext cx="3551212" cy="2136710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63" y="44624"/>
            <a:ext cx="2047935" cy="2677371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02624"/>
            <a:ext cx="2766546" cy="20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42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3"/>
            <a:ext cx="3421886" cy="5405823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23364"/>
            <a:ext cx="4104456" cy="3078342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539552" y="32336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Kim była Metyda (</a:t>
            </a:r>
            <a:r>
              <a:rPr lang="pl-PL" sz="2400" dirty="0" err="1" smtClean="0"/>
              <a:t>Mētis</a:t>
            </a:r>
            <a:r>
              <a:rPr lang="pl-PL" sz="2400" dirty="0" smtClean="0"/>
              <a:t>)?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621522"/>
            <a:ext cx="4104456" cy="290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3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" y="4343402"/>
            <a:ext cx="4174931" cy="234839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5728"/>
            <a:ext cx="3506383" cy="2805106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45728"/>
            <a:ext cx="5635379" cy="4197675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80568" y="3356992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Kiedy siać kukurydzę?</a:t>
            </a:r>
            <a:endParaRPr lang="pl-PL" sz="2800" dirty="0"/>
          </a:p>
        </p:txBody>
      </p:sp>
      <p:sp>
        <p:nvSpPr>
          <p:cNvPr id="9" name="pole tekstowe 8"/>
          <p:cNvSpPr txBox="1"/>
          <p:nvPr/>
        </p:nvSpPr>
        <p:spPr>
          <a:xfrm>
            <a:off x="4716016" y="4797152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Kiedy młode liście dębu będą miały wielkość uszu wiewiórki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6100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3" y="0"/>
            <a:ext cx="8856306" cy="4981672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5364087" y="5157192"/>
            <a:ext cx="3635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Wiedza kuchenna</a:t>
            </a:r>
          </a:p>
          <a:p>
            <a:endParaRPr lang="pl-PL" dirty="0"/>
          </a:p>
          <a:p>
            <a:r>
              <a:rPr lang="pl-PL" dirty="0" err="1" smtClean="0"/>
              <a:t>mētis</a:t>
            </a:r>
            <a:r>
              <a:rPr lang="pl-PL" dirty="0" smtClean="0"/>
              <a:t> to wiedza wykorzystująca bardzo wnikliwą obserwację zmian zachodzących w materii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17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14549"/>
            <a:ext cx="4557932" cy="6858000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737444" y="1049029"/>
            <a:ext cx="44065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 smtClean="0"/>
              <a:t>Mētis</a:t>
            </a:r>
            <a:r>
              <a:rPr lang="pl-PL" sz="2400" dirty="0" smtClean="0"/>
              <a:t> opiera się uproszczeniu do dyskursywnie ujmowanych zasad, które można z powodzeniem przekazywać za pośrednictwem książek, ponieważ środowiska, w których się ją uprawia, są tak złożone i niepowtarzalne, że formalne procedury racjonalnego podejmowania decyzji nie mają w nich zastosowania. (s. 316)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313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6"/>
            <a:ext cx="5724128" cy="3813150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94" y="3817346"/>
            <a:ext cx="5405606" cy="3040654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0" y="5127851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Panorama jako model poznania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wzrok jako zmysł odległości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Oddzielenie poznającego od poznawanego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7505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5220072" y="5847908"/>
            <a:ext cx="2889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Samuel Johnson, 1709-1784</a:t>
            </a:r>
            <a:endParaRPr lang="pl-PL" sz="24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60032" cy="6858000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5220072" y="404664"/>
            <a:ext cx="39604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l-PL" sz="2800" dirty="0">
                <a:solidFill>
                  <a:prstClr val="black"/>
                </a:solidFill>
              </a:rPr>
              <a:t>Umysł może odpowiednio funkcjonować tylko w stanie spoczynku, gdy nie targa nim i nie wstrząsa fizyczny ruch jego cielesnej osłony. Dopóki jest w ruchu, znajdując się między jednym punktem obserwacyjnym a drugim, w istocie pozostaje nie w pełni sprawny.</a:t>
            </a:r>
          </a:p>
        </p:txBody>
      </p:sp>
    </p:spTree>
    <p:extLst>
      <p:ext uri="{BB962C8B-B14F-4D97-AF65-F5344CB8AC3E}">
        <p14:creationId xmlns:p14="http://schemas.microsoft.com/office/powerpoint/2010/main" val="103224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0" y="116632"/>
            <a:ext cx="4608512" cy="3456384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42" y="3645024"/>
            <a:ext cx="5945806" cy="3143845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4932040" y="188640"/>
            <a:ext cx="37444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2">
                    <a:lumMod val="10000"/>
                  </a:schemeClr>
                </a:solidFill>
              </a:rPr>
              <a:t>Myślenie i </a:t>
            </a:r>
            <a:r>
              <a:rPr lang="pl-PL" sz="2800" dirty="0" smtClean="0">
                <a:solidFill>
                  <a:schemeClr val="bg2">
                    <a:lumMod val="10000"/>
                  </a:schemeClr>
                </a:solidFill>
              </a:rPr>
              <a:t>wiedza</a:t>
            </a:r>
          </a:p>
          <a:p>
            <a:endParaRPr lang="pl-PL" sz="2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l-PL" sz="2800" dirty="0" smtClean="0">
                <a:solidFill>
                  <a:schemeClr val="bg2">
                    <a:lumMod val="10000"/>
                  </a:schemeClr>
                </a:solidFill>
              </a:rPr>
              <a:t>co/kto </a:t>
            </a:r>
            <a:r>
              <a:rPr lang="pl-PL" sz="2800" dirty="0">
                <a:solidFill>
                  <a:schemeClr val="bg2">
                    <a:lumMod val="10000"/>
                  </a:schemeClr>
                </a:solidFill>
              </a:rPr>
              <a:t>myśli </a:t>
            </a:r>
          </a:p>
          <a:p>
            <a:r>
              <a:rPr lang="pl-PL" sz="2800" dirty="0">
                <a:solidFill>
                  <a:schemeClr val="bg2">
                    <a:lumMod val="10000"/>
                  </a:schemeClr>
                </a:solidFill>
              </a:rPr>
              <a:t>co/kto wie</a:t>
            </a:r>
            <a:r>
              <a:rPr lang="pl-PL" sz="2800" dirty="0" smtClean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  <a:p>
            <a:endParaRPr lang="pl-PL" sz="2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l-PL" sz="2800" dirty="0" smtClean="0">
                <a:solidFill>
                  <a:schemeClr val="bg2">
                    <a:lumMod val="10000"/>
                  </a:schemeClr>
                </a:solidFill>
              </a:rPr>
              <a:t>Czy myśli się lepiej w bezruchu?</a:t>
            </a:r>
          </a:p>
        </p:txBody>
      </p:sp>
    </p:spTree>
    <p:extLst>
      <p:ext uri="{BB962C8B-B14F-4D97-AF65-F5344CB8AC3E}">
        <p14:creationId xmlns:p14="http://schemas.microsoft.com/office/powerpoint/2010/main" val="16135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7128792" cy="3825692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779858"/>
            <a:ext cx="4550506" cy="3078141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44797"/>
            <a:ext cx="1795690" cy="2855413"/>
          </a:xfrm>
          <a:prstGeom prst="rect">
            <a:avLst/>
          </a:prstGeom>
        </p:spPr>
      </p:pic>
      <p:sp>
        <p:nvSpPr>
          <p:cNvPr id="2" name="pole tekstowe 1"/>
          <p:cNvSpPr txBox="1"/>
          <p:nvPr/>
        </p:nvSpPr>
        <p:spPr>
          <a:xfrm>
            <a:off x="121306" y="6237312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Jestem w 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ś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wiecie czy na świecie?</a:t>
            </a:r>
            <a:endParaRPr lang="pl-P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6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hand evo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77072"/>
            <a:ext cx="5156554" cy="2594595"/>
          </a:xfrm>
          <a:prstGeom prst="rect">
            <a:avLst/>
          </a:prstGeom>
        </p:spPr>
      </p:pic>
      <p:pic>
        <p:nvPicPr>
          <p:cNvPr id="7" name="Obraz 6" descr="grip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476672"/>
            <a:ext cx="4622035" cy="3374261"/>
          </a:xfrm>
          <a:prstGeom prst="rect">
            <a:avLst/>
          </a:prstGeom>
        </p:spPr>
      </p:pic>
      <p:sp>
        <p:nvSpPr>
          <p:cNvPr id="2" name="pole tekstowe 1"/>
          <p:cNvSpPr txBox="1"/>
          <p:nvPr/>
        </p:nvSpPr>
        <p:spPr>
          <a:xfrm>
            <a:off x="251520" y="276818"/>
            <a:ext cx="31683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Ludzie myślą, ponieważ mają ręce</a:t>
            </a:r>
          </a:p>
          <a:p>
            <a:endParaRPr lang="pl-PL" sz="2400" dirty="0"/>
          </a:p>
          <a:p>
            <a:endParaRPr lang="pl-PL" sz="2400" dirty="0" smtClean="0"/>
          </a:p>
          <a:p>
            <a:r>
              <a:rPr lang="pl-PL" sz="2400" dirty="0" smtClean="0"/>
              <a:t>Ludzie mają ręce, ponieważ są obdarzeni inteligencją</a:t>
            </a:r>
          </a:p>
          <a:p>
            <a:endParaRPr lang="pl-PL" sz="2400" dirty="0"/>
          </a:p>
          <a:p>
            <a:endParaRPr lang="pl-PL" dirty="0" smtClean="0"/>
          </a:p>
          <a:p>
            <a:r>
              <a:rPr lang="pl-PL" dirty="0" smtClean="0"/>
              <a:t>Anaksagoras vs. Arystoteles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53" y="4097353"/>
            <a:ext cx="2942285" cy="1957957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5868144" y="616530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Dani </a:t>
            </a:r>
            <a:r>
              <a:rPr lang="pl-PL" dirty="0" err="1"/>
              <a:t>Clode</a:t>
            </a:r>
            <a:r>
              <a:rPr lang="pl-PL" dirty="0"/>
              <a:t>, Third </a:t>
            </a:r>
            <a:r>
              <a:rPr lang="pl-PL" dirty="0" err="1"/>
              <a:t>Thumb</a:t>
            </a:r>
            <a:r>
              <a:rPr lang="pl-PL" dirty="0"/>
              <a:t>, 2017</a:t>
            </a:r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755576" y="54868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Zająć czymś ręce…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789"/>
            <a:ext cx="9144000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412</Words>
  <Application>Microsoft Office PowerPoint</Application>
  <PresentationFormat>Pokaz na ekranie (4:3)</PresentationFormat>
  <Paragraphs>88</Paragraphs>
  <Slides>33</Slides>
  <Notes>10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33</vt:i4>
      </vt:variant>
    </vt:vector>
  </HeadingPairs>
  <TitlesOfParts>
    <vt:vector size="34" baseType="lpstr"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ewa</dc:creator>
  <cp:lastModifiedBy>Ewa</cp:lastModifiedBy>
  <cp:revision>59</cp:revision>
  <dcterms:created xsi:type="dcterms:W3CDTF">2014-11-02T12:02:58Z</dcterms:created>
  <dcterms:modified xsi:type="dcterms:W3CDTF">2019-01-31T16:55:49Z</dcterms:modified>
</cp:coreProperties>
</file>